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216" y="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5A3B-0BB9-4D27-8225-F650080F7F88}" type="datetimeFigureOut">
              <a:rPr kumimoji="1" lang="ja-JP" altLang="en-US" smtClean="0"/>
              <a:pPr/>
              <a:t>2016/11/14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78A4-7044-4869-8851-BB99E9053D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088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5A3B-0BB9-4D27-8225-F650080F7F88}" type="datetimeFigureOut">
              <a:rPr kumimoji="1" lang="ja-JP" altLang="en-US" smtClean="0"/>
              <a:pPr/>
              <a:t>2016/11/14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78A4-7044-4869-8851-BB99E9053D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476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5A3B-0BB9-4D27-8225-F650080F7F88}" type="datetimeFigureOut">
              <a:rPr kumimoji="1" lang="ja-JP" altLang="en-US" smtClean="0"/>
              <a:pPr/>
              <a:t>2016/11/14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78A4-7044-4869-8851-BB99E9053D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057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5A3B-0BB9-4D27-8225-F650080F7F88}" type="datetimeFigureOut">
              <a:rPr kumimoji="1" lang="ja-JP" altLang="en-US" smtClean="0"/>
              <a:pPr/>
              <a:t>2016/11/14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78A4-7044-4869-8851-BB99E9053D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72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5A3B-0BB9-4D27-8225-F650080F7F88}" type="datetimeFigureOut">
              <a:rPr kumimoji="1" lang="ja-JP" altLang="en-US" smtClean="0"/>
              <a:pPr/>
              <a:t>2016/11/14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78A4-7044-4869-8851-BB99E9053D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4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5A3B-0BB9-4D27-8225-F650080F7F88}" type="datetimeFigureOut">
              <a:rPr kumimoji="1" lang="ja-JP" altLang="en-US" smtClean="0"/>
              <a:pPr/>
              <a:t>2016/11/14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78A4-7044-4869-8851-BB99E9053D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68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5A3B-0BB9-4D27-8225-F650080F7F88}" type="datetimeFigureOut">
              <a:rPr kumimoji="1" lang="ja-JP" altLang="en-US" smtClean="0"/>
              <a:pPr/>
              <a:t>2016/11/14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78A4-7044-4869-8851-BB99E9053D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73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5A3B-0BB9-4D27-8225-F650080F7F88}" type="datetimeFigureOut">
              <a:rPr kumimoji="1" lang="ja-JP" altLang="en-US" smtClean="0"/>
              <a:pPr/>
              <a:t>2016/11/14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78A4-7044-4869-8851-BB99E9053D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58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5A3B-0BB9-4D27-8225-F650080F7F88}" type="datetimeFigureOut">
              <a:rPr kumimoji="1" lang="ja-JP" altLang="en-US" smtClean="0"/>
              <a:pPr/>
              <a:t>2016/11/14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78A4-7044-4869-8851-BB99E9053D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2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5A3B-0BB9-4D27-8225-F650080F7F88}" type="datetimeFigureOut">
              <a:rPr kumimoji="1" lang="ja-JP" altLang="en-US" smtClean="0"/>
              <a:pPr/>
              <a:t>2016/11/14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78A4-7044-4869-8851-BB99E9053D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88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55A3B-0BB9-4D27-8225-F650080F7F88}" type="datetimeFigureOut">
              <a:rPr kumimoji="1" lang="ja-JP" altLang="en-US" smtClean="0"/>
              <a:pPr/>
              <a:t>2016/11/14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278A4-7044-4869-8851-BB99E9053D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888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55A3B-0BB9-4D27-8225-F650080F7F88}" type="datetimeFigureOut">
              <a:rPr kumimoji="1" lang="ja-JP" altLang="en-US" smtClean="0"/>
              <a:pPr/>
              <a:t>2016/11/14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78A4-7044-4869-8851-BB99E9053D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602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470025"/>
          </a:xfrm>
        </p:spPr>
        <p:txBody>
          <a:bodyPr/>
          <a:lstStyle/>
          <a:p>
            <a:r>
              <a:rPr lang="en-US" altLang="ja-JP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USER’S GUIDE </a:t>
            </a:r>
            <a:endParaRPr kumimoji="1" lang="ja-JP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7920880" cy="1752600"/>
          </a:xfrm>
        </p:spPr>
        <p:txBody>
          <a:bodyPr/>
          <a:lstStyle/>
          <a:p>
            <a:r>
              <a:rPr kumimoji="1" lang="en-US" altLang="ja-JP" dirty="0" smtClean="0">
                <a:solidFill>
                  <a:schemeClr val="tx1"/>
                </a:solidFill>
                <a:latin typeface="Arial Unicode MS"/>
                <a:cs typeface="Arial Unicode MS"/>
              </a:rPr>
              <a:t>RIKEN Arabidopsis Transposon-tagged Mutant (RATM) Line Catalogue Database</a:t>
            </a:r>
            <a:endParaRPr kumimoji="1" lang="ja-JP" altLang="en-US" dirty="0">
              <a:solidFill>
                <a:schemeClr val="tx1"/>
              </a:solidFill>
              <a:latin typeface="Arial Unicode MS"/>
              <a:cs typeface="Arial Unicode MS"/>
            </a:endParaRPr>
          </a:p>
        </p:txBody>
      </p:sp>
      <p:pic>
        <p:nvPicPr>
          <p:cNvPr id="4" name="図 3" descr="1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609600" cy="1231392"/>
          </a:xfrm>
          <a:prstGeom prst="rect">
            <a:avLst/>
          </a:prstGeom>
        </p:spPr>
      </p:pic>
      <p:pic>
        <p:nvPicPr>
          <p:cNvPr id="6" name="Picture 20" descr="Plan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733800"/>
            <a:ext cx="3962400" cy="28025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3484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plant tag line Database Search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07502"/>
            <a:ext cx="7567127" cy="5150498"/>
          </a:xfrm>
          <a:prstGeom prst="rect">
            <a:avLst/>
          </a:prstGeom>
        </p:spPr>
      </p:pic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START YOUR SEARCH</a:t>
            </a:r>
            <a:endParaRPr kumimoji="1" lang="ja-JP" altLang="en-US" b="1" dirty="0">
              <a:solidFill>
                <a:srgbClr val="00206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038600" y="1371600"/>
            <a:ext cx="3315105" cy="92333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Arial Unicode MS"/>
              </a:rPr>
              <a:t>Select resource type</a:t>
            </a:r>
          </a:p>
          <a:p>
            <a:r>
              <a:rPr lang="en-US" altLang="ja-JP" dirty="0" err="1" smtClean="0">
                <a:solidFill>
                  <a:srgbClr val="0000FF"/>
                </a:solidFill>
                <a:latin typeface="Arial Unicode MS"/>
                <a:cs typeface="Arial Unicode MS"/>
              </a:rPr>
              <a:t>psh</a:t>
            </a:r>
            <a:r>
              <a:rPr lang="en-US" altLang="ja-JP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: </a:t>
            </a:r>
            <a:r>
              <a:rPr lang="en-US" altLang="ja-JP" dirty="0" smtClean="0">
                <a:latin typeface="Arial Unicode MS"/>
                <a:cs typeface="Arial Unicode MS"/>
              </a:rPr>
              <a:t>homozygous line</a:t>
            </a:r>
          </a:p>
          <a:p>
            <a:r>
              <a:rPr kumimoji="1" lang="en-US" altLang="ja-JP" dirty="0" err="1" smtClean="0">
                <a:solidFill>
                  <a:srgbClr val="0000FF"/>
                </a:solidFill>
                <a:latin typeface="Arial Unicode MS"/>
                <a:cs typeface="Arial Unicode MS"/>
              </a:rPr>
              <a:t>pst</a:t>
            </a:r>
            <a:r>
              <a:rPr kumimoji="1" lang="en-US" altLang="ja-JP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: </a:t>
            </a:r>
            <a:r>
              <a:rPr lang="en-US" altLang="ja-JP" dirty="0" smtClean="0">
                <a:latin typeface="Arial Unicode MS"/>
                <a:cs typeface="Arial Unicode MS"/>
              </a:rPr>
              <a:t>no </a:t>
            </a:r>
            <a:r>
              <a:rPr kumimoji="1" lang="en-US" altLang="ja-JP" dirty="0" smtClean="0">
                <a:latin typeface="Arial Unicode MS"/>
                <a:cs typeface="Arial Unicode MS"/>
              </a:rPr>
              <a:t>information for </a:t>
            </a:r>
            <a:r>
              <a:rPr kumimoji="1" lang="en-US" altLang="ja-JP" dirty="0" err="1" smtClean="0">
                <a:latin typeface="Arial Unicode MS"/>
                <a:cs typeface="Arial Unicode MS"/>
              </a:rPr>
              <a:t>zygosity</a:t>
            </a:r>
            <a:endParaRPr kumimoji="1" lang="ja-JP" altLang="en-US" dirty="0">
              <a:latin typeface="Arial Unicode MS"/>
              <a:cs typeface="Arial Unicode MS"/>
            </a:endParaRPr>
          </a:p>
        </p:txBody>
      </p:sp>
      <p:cxnSp>
        <p:nvCxnSpPr>
          <p:cNvPr id="7" name="直線矢印コネクタ 6"/>
          <p:cNvCxnSpPr/>
          <p:nvPr/>
        </p:nvCxnSpPr>
        <p:spPr>
          <a:xfrm rot="10800000" flipV="1">
            <a:off x="2438400" y="2286000"/>
            <a:ext cx="1600200" cy="990600"/>
          </a:xfrm>
          <a:prstGeom prst="straightConnector1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419600" y="2819400"/>
            <a:ext cx="4495800" cy="1754327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Arial Unicode MS"/>
              </a:rPr>
              <a:t>Enter </a:t>
            </a: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Arial Unicode MS"/>
              </a:rPr>
              <a:t>information</a:t>
            </a:r>
            <a:endParaRPr kumimoji="1" lang="en-US" altLang="ja-JP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/>
              <a:cs typeface="Arial Unicode MS"/>
            </a:endParaRPr>
          </a:p>
          <a:p>
            <a:r>
              <a:rPr lang="en-US" altLang="ja-JP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Resource Number: </a:t>
            </a:r>
            <a:r>
              <a:rPr lang="en-US" altLang="ja-JP" dirty="0" smtClean="0">
                <a:latin typeface="Arial Unicode MS"/>
                <a:cs typeface="Arial Unicode MS"/>
              </a:rPr>
              <a:t>named by RIKEN BRC, used in MTA and order forms</a:t>
            </a:r>
          </a:p>
          <a:p>
            <a:r>
              <a:rPr kumimoji="1" lang="en-US" altLang="ja-JP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Line name: </a:t>
            </a:r>
            <a:r>
              <a:rPr lang="en-US" altLang="ja-JP" dirty="0" smtClean="0">
                <a:latin typeface="Arial Unicode MS"/>
                <a:cs typeface="Arial Unicode MS"/>
              </a:rPr>
              <a:t>named by RIKEN GSC</a:t>
            </a:r>
          </a:p>
          <a:p>
            <a:r>
              <a:rPr kumimoji="1" lang="en-US" altLang="ja-JP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AGI(TAIR10) code: </a:t>
            </a:r>
            <a:r>
              <a:rPr kumimoji="1" lang="en-US" altLang="ja-JP" dirty="0" smtClean="0">
                <a:latin typeface="Arial Unicode MS"/>
                <a:cs typeface="Arial Unicode MS"/>
              </a:rPr>
              <a:t>gene </a:t>
            </a:r>
            <a:r>
              <a:rPr lang="en-US" altLang="ja-JP" dirty="0" smtClean="0">
                <a:latin typeface="Arial Unicode MS"/>
                <a:cs typeface="Arial Unicode MS"/>
              </a:rPr>
              <a:t>number of Arabidopsis annotated by TAIR</a:t>
            </a:r>
            <a:endParaRPr kumimoji="1" lang="ja-JP" altLang="en-US" dirty="0">
              <a:latin typeface="Arial Unicode MS"/>
              <a:cs typeface="Arial Unicode MS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rot="10800000" flipV="1">
            <a:off x="2743200" y="2895600"/>
            <a:ext cx="1676400" cy="685800"/>
          </a:xfrm>
          <a:prstGeom prst="straightConnector1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505200" y="4648200"/>
            <a:ext cx="2737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Arial Unicode MS"/>
              </a:rPr>
              <a:t>Click here </a:t>
            </a: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Arial Unicode MS"/>
              </a:rPr>
              <a:t>to start </a:t>
            </a:r>
            <a:r>
              <a:rPr kumimoji="1"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Arial Unicode MS"/>
              </a:rPr>
              <a:t>search</a:t>
            </a:r>
            <a:endParaRPr kumimoji="1" lang="ja-JP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/>
              <a:cs typeface="Arial Unicode MS"/>
            </a:endParaRPr>
          </a:p>
        </p:txBody>
      </p:sp>
      <p:cxnSp>
        <p:nvCxnSpPr>
          <p:cNvPr id="17" name="直線矢印コネクタ 16"/>
          <p:cNvCxnSpPr>
            <a:stCxn id="15" idx="1"/>
          </p:cNvCxnSpPr>
          <p:nvPr/>
        </p:nvCxnSpPr>
        <p:spPr>
          <a:xfrm rot="10800000">
            <a:off x="2514600" y="4419600"/>
            <a:ext cx="990600" cy="413266"/>
          </a:xfrm>
          <a:prstGeom prst="straightConnector1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81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 descr="transposon tag line search result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514600"/>
            <a:ext cx="7562088" cy="385419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CHECK </a:t>
            </a:r>
            <a:r>
              <a:rPr kumimoji="1" lang="en-US" altLang="ja-JP" b="1" dirty="0" smtClean="0">
                <a:solidFill>
                  <a:srgbClr val="00206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CANDIDATE LINE LIST</a:t>
            </a:r>
            <a:endParaRPr kumimoji="1" lang="ja-JP" altLang="en-US" b="1" dirty="0">
              <a:solidFill>
                <a:srgbClr val="00206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7200" y="1524000"/>
            <a:ext cx="4033952" cy="113877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Candidate </a:t>
            </a:r>
            <a:r>
              <a:rPr lang="en-US" altLang="ja-JP" dirty="0" err="1" smtClean="0">
                <a:solidFill>
                  <a:srgbClr val="FF0000"/>
                </a:solidFill>
                <a:latin typeface="Arial Unicode MS"/>
                <a:cs typeface="Arial Unicode MS"/>
              </a:rPr>
              <a:t>line(s</a:t>
            </a:r>
            <a:r>
              <a:rPr lang="en-US" altLang="ja-JP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) </a:t>
            </a:r>
          </a:p>
          <a:p>
            <a:r>
              <a:rPr lang="en-US" altLang="ja-JP" dirty="0" smtClean="0">
                <a:latin typeface="Arial Unicode MS"/>
                <a:cs typeface="Arial Unicode MS"/>
              </a:rPr>
              <a:t>(click to open the information page)</a:t>
            </a:r>
            <a:endParaRPr lang="en-US" altLang="ja-JP" dirty="0" smtClean="0">
              <a:solidFill>
                <a:srgbClr val="FF0000"/>
              </a:solidFill>
              <a:latin typeface="Arial Unicode MS"/>
              <a:cs typeface="Arial Unicode MS"/>
            </a:endParaRPr>
          </a:p>
          <a:p>
            <a:r>
              <a:rPr lang="en-US" altLang="ja-JP" sz="1600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	</a:t>
            </a:r>
            <a:r>
              <a:rPr lang="en-US" altLang="ja-JP" sz="1600" dirty="0" err="1" smtClean="0">
                <a:solidFill>
                  <a:srgbClr val="0000FF"/>
                </a:solidFill>
                <a:latin typeface="Arial Unicode MS"/>
                <a:cs typeface="Arial Unicode MS"/>
              </a:rPr>
              <a:t>psh</a:t>
            </a:r>
            <a:r>
              <a:rPr lang="en-US" altLang="ja-JP" sz="1600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: </a:t>
            </a:r>
            <a:r>
              <a:rPr lang="en-US" altLang="ja-JP" sz="1600" dirty="0" smtClean="0">
                <a:latin typeface="Arial Unicode MS"/>
                <a:cs typeface="Arial Unicode MS"/>
              </a:rPr>
              <a:t>homozygous line</a:t>
            </a:r>
          </a:p>
          <a:p>
            <a:r>
              <a:rPr kumimoji="1" lang="en-US" altLang="ja-JP" sz="1600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	</a:t>
            </a:r>
            <a:r>
              <a:rPr kumimoji="1" lang="en-US" altLang="ja-JP" sz="1600" dirty="0" err="1" smtClean="0">
                <a:solidFill>
                  <a:srgbClr val="0000FF"/>
                </a:solidFill>
                <a:latin typeface="Arial Unicode MS"/>
                <a:cs typeface="Arial Unicode MS"/>
              </a:rPr>
              <a:t>pst</a:t>
            </a:r>
            <a:r>
              <a:rPr kumimoji="1" lang="en-US" altLang="ja-JP" sz="1600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: </a:t>
            </a:r>
            <a:r>
              <a:rPr lang="en-US" altLang="ja-JP" sz="1600" dirty="0" smtClean="0">
                <a:latin typeface="Arial Unicode MS"/>
                <a:cs typeface="Arial Unicode MS"/>
              </a:rPr>
              <a:t>no </a:t>
            </a:r>
            <a:r>
              <a:rPr kumimoji="1" lang="en-US" altLang="ja-JP" sz="1600" dirty="0" smtClean="0">
                <a:latin typeface="Arial Unicode MS"/>
                <a:cs typeface="Arial Unicode MS"/>
              </a:rPr>
              <a:t>information for </a:t>
            </a:r>
            <a:r>
              <a:rPr kumimoji="1" lang="en-US" altLang="ja-JP" sz="1600" dirty="0" err="1" smtClean="0">
                <a:latin typeface="Arial Unicode MS"/>
                <a:cs typeface="Arial Unicode MS"/>
              </a:rPr>
              <a:t>zygosity</a:t>
            </a:r>
            <a:endParaRPr kumimoji="1" lang="ja-JP" altLang="en-US" sz="1600" dirty="0">
              <a:latin typeface="Arial Unicode MS"/>
              <a:cs typeface="Arial Unicode MS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 rot="16200000" flipH="1">
            <a:off x="1409700" y="2781300"/>
            <a:ext cx="1219200" cy="990600"/>
          </a:xfrm>
          <a:prstGeom prst="straightConnector1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5181600" y="1371600"/>
            <a:ext cx="3429000" cy="1354217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71463" indent="-271463"/>
            <a:r>
              <a:rPr lang="en-US" altLang="ja-JP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Arial Unicode MS"/>
              </a:rPr>
              <a:t>G</a:t>
            </a:r>
            <a:r>
              <a:rPr kumimoji="1" lang="en-US" altLang="ja-JP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Arial Unicode MS"/>
              </a:rPr>
              <a:t>ene(s</a:t>
            </a:r>
            <a:r>
              <a:rPr kumimoji="1"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Arial Unicode MS"/>
              </a:rPr>
              <a:t>) near </a:t>
            </a:r>
            <a:r>
              <a:rPr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Arial Unicode MS"/>
              </a:rPr>
              <a:t>the</a:t>
            </a:r>
            <a:r>
              <a:rPr kumimoji="1" lang="en-US" altLang="ja-JP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Arial Unicode MS"/>
              </a:rPr>
              <a:t> insertion site</a:t>
            </a:r>
          </a:p>
          <a:p>
            <a:pPr marL="271463" indent="-271463"/>
            <a:r>
              <a:rPr lang="en-US" altLang="ja-JP" sz="1600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5’: </a:t>
            </a:r>
            <a:r>
              <a:rPr lang="en-US" altLang="ja-JP" sz="1600" dirty="0" smtClean="0">
                <a:latin typeface="Arial Unicode MS"/>
                <a:cs typeface="Arial Unicode MS"/>
              </a:rPr>
              <a:t>neighbor </a:t>
            </a:r>
            <a:r>
              <a:rPr lang="en-US" altLang="ja-JP" sz="1600" dirty="0" err="1" smtClean="0">
                <a:latin typeface="Arial Unicode MS"/>
                <a:cs typeface="Arial Unicode MS"/>
              </a:rPr>
              <a:t>gene(s</a:t>
            </a:r>
            <a:r>
              <a:rPr lang="en-US" altLang="ja-JP" sz="1600" dirty="0" smtClean="0">
                <a:latin typeface="Arial Unicode MS"/>
                <a:cs typeface="Arial Unicode MS"/>
              </a:rPr>
              <a:t>) predicted from the 5’-end flanking sequence</a:t>
            </a:r>
          </a:p>
          <a:p>
            <a:pPr marL="271463" indent="-271463"/>
            <a:r>
              <a:rPr kumimoji="1" lang="en-US" altLang="ja-JP" sz="1600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3’: </a:t>
            </a:r>
            <a:r>
              <a:rPr lang="en-US" altLang="ja-JP" sz="1600" dirty="0" smtClean="0">
                <a:latin typeface="Arial Unicode MS"/>
                <a:cs typeface="Arial Unicode MS"/>
              </a:rPr>
              <a:t>neighbor </a:t>
            </a:r>
            <a:r>
              <a:rPr lang="en-US" altLang="ja-JP" sz="1600" dirty="0" err="1" smtClean="0">
                <a:latin typeface="Arial Unicode MS"/>
                <a:cs typeface="Arial Unicode MS"/>
              </a:rPr>
              <a:t>gene(s</a:t>
            </a:r>
            <a:r>
              <a:rPr lang="en-US" altLang="ja-JP" sz="1600" dirty="0" smtClean="0">
                <a:latin typeface="Arial Unicode MS"/>
                <a:cs typeface="Arial Unicode MS"/>
              </a:rPr>
              <a:t>) predicted from the 3’-end flanking sequence</a:t>
            </a:r>
          </a:p>
        </p:txBody>
      </p:sp>
      <p:cxnSp>
        <p:nvCxnSpPr>
          <p:cNvPr id="13" name="直線矢印コネクタ 12"/>
          <p:cNvCxnSpPr/>
          <p:nvPr/>
        </p:nvCxnSpPr>
        <p:spPr>
          <a:xfrm rot="5400000">
            <a:off x="5105400" y="3124200"/>
            <a:ext cx="1447800" cy="685800"/>
          </a:xfrm>
          <a:prstGeom prst="straightConnector1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rot="16200000" flipH="1">
            <a:off x="5905500" y="3086100"/>
            <a:ext cx="1447800" cy="762000"/>
          </a:xfrm>
          <a:prstGeom prst="straightConnector1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4648200" y="5486400"/>
            <a:ext cx="3790183" cy="646331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Line name</a:t>
            </a:r>
          </a:p>
          <a:p>
            <a:r>
              <a:rPr lang="en-US" altLang="ja-JP" dirty="0" smtClean="0">
                <a:latin typeface="Arial Unicode MS"/>
                <a:cs typeface="Arial Unicode MS"/>
              </a:rPr>
              <a:t>(click to open the information page)</a:t>
            </a:r>
            <a:endParaRPr lang="en-US" altLang="ja-JP" dirty="0" smtClean="0">
              <a:solidFill>
                <a:srgbClr val="FF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rot="16200000" flipV="1">
            <a:off x="3886200" y="5105400"/>
            <a:ext cx="762000" cy="762000"/>
          </a:xfrm>
          <a:prstGeom prst="straightConnector1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90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transposon tag line search result_2_ページ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39067"/>
            <a:ext cx="4114799" cy="5818933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297851"/>
            <a:ext cx="4007193" cy="5299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b="1" dirty="0" smtClean="0">
                <a:solidFill>
                  <a:srgbClr val="00206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FIND DATA FOR EACH LINE </a:t>
            </a:r>
            <a:endParaRPr kumimoji="1" lang="ja-JP" altLang="en-US" b="1" dirty="0">
              <a:solidFill>
                <a:srgbClr val="00206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5" name="直線矢印コネクタ 4"/>
          <p:cNvCxnSpPr/>
          <p:nvPr/>
        </p:nvCxnSpPr>
        <p:spPr>
          <a:xfrm rot="10800000">
            <a:off x="1763688" y="1661160"/>
            <a:ext cx="1828800" cy="1588"/>
          </a:xfrm>
          <a:prstGeom prst="straightConnector1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rot="10800000">
            <a:off x="1905000" y="2438400"/>
            <a:ext cx="609600" cy="381000"/>
          </a:xfrm>
          <a:prstGeom prst="straightConnector1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 flipH="1">
            <a:off x="1979712" y="3048000"/>
            <a:ext cx="687288" cy="525016"/>
          </a:xfrm>
          <a:prstGeom prst="straightConnector1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2514600" y="2514600"/>
            <a:ext cx="6324600" cy="861774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Ds insertion site information predicted from 5’- and 3’-end flanking sequence</a:t>
            </a:r>
          </a:p>
          <a:p>
            <a:r>
              <a:rPr lang="en-US" altLang="ja-JP" sz="1200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Candidate Position: </a:t>
            </a:r>
            <a:r>
              <a:rPr lang="en-US" altLang="ja-JP" sz="1200" dirty="0" smtClean="0">
                <a:latin typeface="Arial Unicode MS"/>
                <a:cs typeface="Arial Unicode MS"/>
              </a:rPr>
              <a:t>location on the corresponding  chromosome</a:t>
            </a:r>
          </a:p>
          <a:p>
            <a:r>
              <a:rPr lang="en-US" altLang="ja-JP" sz="1200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5’1(1)/3’1(1): </a:t>
            </a:r>
            <a:r>
              <a:rPr lang="en-US" altLang="ja-JP" sz="12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AGI code of the nearest gene and the position of Ds insertion</a:t>
            </a:r>
            <a:r>
              <a:rPr lang="en-US" altLang="ja-JP" sz="1200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 </a:t>
            </a:r>
          </a:p>
          <a:p>
            <a:r>
              <a:rPr lang="en-US" altLang="ja-JP" sz="1200" dirty="0" smtClean="0">
                <a:solidFill>
                  <a:srgbClr val="0000FF"/>
                </a:solidFill>
                <a:latin typeface="Arial Unicode MS"/>
                <a:cs typeface="Arial Unicode MS"/>
              </a:rPr>
              <a:t>5’1(2)/3’1(2): </a:t>
            </a:r>
            <a:r>
              <a:rPr lang="en-US" altLang="ja-JP" sz="1200" dirty="0" smtClean="0">
                <a:solidFill>
                  <a:srgbClr val="000000"/>
                </a:solidFill>
                <a:latin typeface="Arial Unicode MS"/>
                <a:cs typeface="Arial Unicode MS"/>
              </a:rPr>
              <a:t>additional gene information when the location of Ds insertion is </a:t>
            </a:r>
            <a:r>
              <a:rPr lang="en-US" altLang="ja-JP" sz="1200" dirty="0" err="1" smtClean="0">
                <a:solidFill>
                  <a:srgbClr val="000000"/>
                </a:solidFill>
                <a:latin typeface="Arial Unicode MS"/>
                <a:cs typeface="Arial Unicode MS"/>
              </a:rPr>
              <a:t>intergenic</a:t>
            </a:r>
            <a:endParaRPr lang="en-US" altLang="ja-JP" sz="1200" dirty="0" smtClean="0">
              <a:solidFill>
                <a:srgbClr val="000000"/>
              </a:solidFill>
              <a:latin typeface="Arial Unicode MS"/>
              <a:cs typeface="Arial Unicode MS"/>
            </a:endParaRPr>
          </a:p>
        </p:txBody>
      </p:sp>
      <p:cxnSp>
        <p:nvCxnSpPr>
          <p:cNvPr id="20" name="直線矢印コネクタ 19"/>
          <p:cNvCxnSpPr/>
          <p:nvPr/>
        </p:nvCxnSpPr>
        <p:spPr>
          <a:xfrm rot="10800000">
            <a:off x="1905000" y="4953000"/>
            <a:ext cx="762000" cy="597186"/>
          </a:xfrm>
          <a:prstGeom prst="straightConnector1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H="1">
            <a:off x="1979712" y="5589240"/>
            <a:ext cx="687288" cy="525016"/>
          </a:xfrm>
          <a:prstGeom prst="straightConnector1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3440088" y="1460252"/>
            <a:ext cx="1419944" cy="36933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Line name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667000" y="5257800"/>
            <a:ext cx="4038600" cy="58477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Additional candidate site (when applicable)</a:t>
            </a:r>
          </a:p>
          <a:p>
            <a:endParaRPr lang="en-US" altLang="ja-JP" sz="1600" dirty="0" smtClean="0">
              <a:solidFill>
                <a:srgbClr val="FF0000"/>
              </a:solidFill>
              <a:latin typeface="Arial Unicode MS"/>
              <a:cs typeface="Arial Unicode MS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581400" y="3886200"/>
            <a:ext cx="4953000" cy="923330"/>
          </a:xfrm>
          <a:prstGeom prst="rect">
            <a:avLst/>
          </a:prstGeom>
          <a:solidFill>
            <a:srgbClr val="FFFFFF"/>
          </a:solidFill>
          <a:ln w="76200" cmpd="sng"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/>
                <a:cs typeface="Arial Unicode MS"/>
              </a:rPr>
              <a:t>Some lines have two or more candidate positions for Ds insertion. This is because of the redundancy in the Arabidopsis genome.</a:t>
            </a:r>
            <a:endParaRPr kumimoji="1" lang="ja-JP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59340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kumimoji="1" lang="en-US" altLang="ja-JP" sz="3200" b="1" dirty="0" smtClean="0">
                <a:solidFill>
                  <a:srgbClr val="00206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GET MORE INFORMATION </a:t>
            </a:r>
            <a:r>
              <a:rPr lang="en-US" altLang="ja-JP" sz="3200" b="1" dirty="0" smtClean="0">
                <a:solidFill>
                  <a:srgbClr val="00206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FROM RARGE DB </a:t>
            </a:r>
            <a:br>
              <a:rPr lang="en-US" altLang="ja-JP" sz="3200" b="1" dirty="0" smtClean="0">
                <a:solidFill>
                  <a:srgbClr val="00206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</a:br>
            <a:r>
              <a:rPr lang="en-US" altLang="ja-JP" sz="2800" b="1" dirty="0" smtClean="0">
                <a:solidFill>
                  <a:srgbClr val="00206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(Optional, map position/flanking sequence available )</a:t>
            </a:r>
            <a:endParaRPr kumimoji="1" lang="ja-JP" altLang="en-US" sz="2800" b="1" dirty="0">
              <a:solidFill>
                <a:srgbClr val="002060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pic>
        <p:nvPicPr>
          <p:cNvPr id="10" name="図 9" descr="Mutant Lines - RARGE-v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447800"/>
            <a:ext cx="7565923" cy="4579374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1066800" y="6019800"/>
            <a:ext cx="7010400" cy="646331"/>
          </a:xfrm>
          <a:prstGeom prst="rect">
            <a:avLst/>
          </a:prstGeom>
          <a:solidFill>
            <a:srgbClr val="FFFFFF"/>
          </a:solidFill>
          <a:ln w="76200" cmpd="sng">
            <a:solidFill>
              <a:srgbClr val="00009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RIKEN BRC confirms the insertion site before shipment. </a:t>
            </a:r>
          </a:p>
          <a:p>
            <a:r>
              <a:rPr lang="en-US" altLang="ja-JP" dirty="0" smtClean="0"/>
              <a:t>The information obtained from the analysis will be informed to the user.</a:t>
            </a:r>
            <a:endParaRPr kumimoji="1" lang="ja-JP" altLang="en-US" dirty="0"/>
          </a:p>
        </p:txBody>
      </p:sp>
      <p:cxnSp>
        <p:nvCxnSpPr>
          <p:cNvPr id="11" name="直線矢印コネクタ 10"/>
          <p:cNvCxnSpPr>
            <a:stCxn id="12" idx="1"/>
          </p:cNvCxnSpPr>
          <p:nvPr/>
        </p:nvCxnSpPr>
        <p:spPr>
          <a:xfrm rot="10800000" flipV="1">
            <a:off x="3429000" y="2927866"/>
            <a:ext cx="1066800" cy="1034534"/>
          </a:xfrm>
          <a:prstGeom prst="straightConnector1">
            <a:avLst/>
          </a:prstGeom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495800" y="2743200"/>
            <a:ext cx="3810000" cy="36933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Enter line name (</a:t>
            </a:r>
            <a:r>
              <a:rPr lang="en-US" altLang="ja-JP" dirty="0" err="1" smtClean="0">
                <a:solidFill>
                  <a:srgbClr val="FF0000"/>
                </a:solidFill>
                <a:latin typeface="Arial Unicode MS"/>
                <a:cs typeface="Arial Unicode MS"/>
              </a:rPr>
              <a:t>Dsxx-xxxx-x</a:t>
            </a:r>
            <a:r>
              <a:rPr lang="en-US" altLang="ja-JP" dirty="0" smtClean="0">
                <a:solidFill>
                  <a:srgbClr val="FF0000"/>
                </a:solidFill>
                <a:latin typeface="Arial Unicode MS"/>
                <a:cs typeface="Arial Unicode MS"/>
              </a:rPr>
              <a:t>) here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362200" y="1066800"/>
            <a:ext cx="4307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latin typeface="Arial"/>
                <a:cs typeface="Arial"/>
              </a:rPr>
              <a:t>http://rarge-v2.psc.riken.jp/line</a:t>
            </a:r>
            <a:endParaRPr kumimoji="1" lang="ja-JP" altLang="en-US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441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252</Words>
  <Application>Microsoft Office PowerPoint</Application>
  <PresentationFormat>画面に合わせる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USER’S GUIDE </vt:lpstr>
      <vt:lpstr>START YOUR SEARCH</vt:lpstr>
      <vt:lpstr>CHECK CANDIDATE LINE LIST</vt:lpstr>
      <vt:lpstr>FIND DATA FOR EACH LINE </vt:lpstr>
      <vt:lpstr>GET MORE INFORMATION FROM RARGE DB  (Optional, map position/flanking sequence available 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USE</dc:title>
  <dc:creator>M.Kobayashi</dc:creator>
  <cp:lastModifiedBy>BPPC0018</cp:lastModifiedBy>
  <cp:revision>17</cp:revision>
  <dcterms:created xsi:type="dcterms:W3CDTF">2014-05-08T00:48:00Z</dcterms:created>
  <dcterms:modified xsi:type="dcterms:W3CDTF">2016-11-14T04:17:48Z</dcterms:modified>
</cp:coreProperties>
</file>